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9" r:id="rId4"/>
    <p:sldId id="272" r:id="rId5"/>
    <p:sldId id="270" r:id="rId6"/>
    <p:sldId id="271" r:id="rId7"/>
    <p:sldId id="260" r:id="rId8"/>
    <p:sldId id="257" r:id="rId9"/>
    <p:sldId id="276" r:id="rId10"/>
    <p:sldId id="259" r:id="rId11"/>
    <p:sldId id="258" r:id="rId12"/>
    <p:sldId id="261" r:id="rId13"/>
    <p:sldId id="274" r:id="rId14"/>
    <p:sldId id="273" r:id="rId15"/>
    <p:sldId id="275" r:id="rId16"/>
  </p:sldIdLst>
  <p:sldSz cx="914400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243" y="58"/>
      </p:cViewPr>
      <p:guideLst>
        <p:guide orient="horz" pos="28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40675-087E-41B3-980C-4AC3CEF56991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26B49-8F63-4315-8B5B-F6C263C59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2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5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07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66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8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21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55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0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1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2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3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8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5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7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26B49-8F63-4315-8B5B-F6C263C59D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4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840571"/>
            <a:ext cx="7772400" cy="19600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7" y="366191"/>
            <a:ext cx="2057401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366191"/>
            <a:ext cx="6019801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74"/>
            <a:ext cx="7772400" cy="1816100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64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8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89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5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85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50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71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2133608"/>
            <a:ext cx="4038601" cy="6034617"/>
          </a:xfrm>
        </p:spPr>
        <p:txBody>
          <a:bodyPr/>
          <a:lstStyle>
            <a:lvl1pPr>
              <a:defRPr sz="3733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2133608"/>
            <a:ext cx="4038601" cy="6034617"/>
          </a:xfrm>
        </p:spPr>
        <p:txBody>
          <a:bodyPr/>
          <a:lstStyle>
            <a:lvl1pPr>
              <a:defRPr sz="3733"/>
            </a:lvl1pPr>
            <a:lvl2pPr>
              <a:defRPr sz="3201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644" indent="0">
              <a:buNone/>
              <a:defRPr sz="2667" b="1"/>
            </a:lvl2pPr>
            <a:lvl3pPr marL="1219286" indent="0">
              <a:buNone/>
              <a:defRPr sz="2400" b="1"/>
            </a:lvl3pPr>
            <a:lvl4pPr marL="1828930" indent="0">
              <a:buNone/>
              <a:defRPr sz="2134" b="1"/>
            </a:lvl4pPr>
            <a:lvl5pPr marL="2438573" indent="0">
              <a:buNone/>
              <a:defRPr sz="2134" b="1"/>
            </a:lvl5pPr>
            <a:lvl6pPr marL="3048217" indent="0">
              <a:buNone/>
              <a:defRPr sz="2134" b="1"/>
            </a:lvl6pPr>
            <a:lvl7pPr marL="3657859" indent="0">
              <a:buNone/>
              <a:defRPr sz="2134" b="1"/>
            </a:lvl7pPr>
            <a:lvl8pPr marL="4267503" indent="0">
              <a:buNone/>
              <a:defRPr sz="2134" b="1"/>
            </a:lvl8pPr>
            <a:lvl9pPr marL="4877146" indent="0">
              <a:buNone/>
              <a:defRPr sz="213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899834"/>
            <a:ext cx="4040188" cy="5268384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2046817"/>
            <a:ext cx="4041775" cy="853016"/>
          </a:xfrm>
        </p:spPr>
        <p:txBody>
          <a:bodyPr anchor="b"/>
          <a:lstStyle>
            <a:lvl1pPr marL="0" indent="0">
              <a:buNone/>
              <a:defRPr sz="3201" b="1"/>
            </a:lvl1pPr>
            <a:lvl2pPr marL="609644" indent="0">
              <a:buNone/>
              <a:defRPr sz="2667" b="1"/>
            </a:lvl2pPr>
            <a:lvl3pPr marL="1219286" indent="0">
              <a:buNone/>
              <a:defRPr sz="2400" b="1"/>
            </a:lvl3pPr>
            <a:lvl4pPr marL="1828930" indent="0">
              <a:buNone/>
              <a:defRPr sz="2134" b="1"/>
            </a:lvl4pPr>
            <a:lvl5pPr marL="2438573" indent="0">
              <a:buNone/>
              <a:defRPr sz="2134" b="1"/>
            </a:lvl5pPr>
            <a:lvl6pPr marL="3048217" indent="0">
              <a:buNone/>
              <a:defRPr sz="2134" b="1"/>
            </a:lvl6pPr>
            <a:lvl7pPr marL="3657859" indent="0">
              <a:buNone/>
              <a:defRPr sz="2134" b="1"/>
            </a:lvl7pPr>
            <a:lvl8pPr marL="4267503" indent="0">
              <a:buNone/>
              <a:defRPr sz="2134" b="1"/>
            </a:lvl8pPr>
            <a:lvl9pPr marL="4877146" indent="0">
              <a:buNone/>
              <a:defRPr sz="213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899834"/>
            <a:ext cx="4041775" cy="5268384"/>
          </a:xfrm>
        </p:spPr>
        <p:txBody>
          <a:bodyPr/>
          <a:lstStyle>
            <a:lvl1pPr>
              <a:defRPr sz="3201"/>
            </a:lvl1pPr>
            <a:lvl2pPr>
              <a:defRPr sz="2667"/>
            </a:lvl2pPr>
            <a:lvl3pPr>
              <a:defRPr sz="2400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2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364074"/>
            <a:ext cx="5111750" cy="780415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1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3475"/>
            <a:ext cx="3008312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644" indent="0">
              <a:buNone/>
              <a:defRPr sz="1600"/>
            </a:lvl2pPr>
            <a:lvl3pPr marL="1219286" indent="0">
              <a:buNone/>
              <a:defRPr sz="1333"/>
            </a:lvl3pPr>
            <a:lvl4pPr marL="1828930" indent="0">
              <a:buNone/>
              <a:defRPr sz="1200"/>
            </a:lvl4pPr>
            <a:lvl5pPr marL="2438573" indent="0">
              <a:buNone/>
              <a:defRPr sz="1200"/>
            </a:lvl5pPr>
            <a:lvl6pPr marL="3048217" indent="0">
              <a:buNone/>
              <a:defRPr sz="1200"/>
            </a:lvl6pPr>
            <a:lvl7pPr marL="3657859" indent="0">
              <a:buNone/>
              <a:defRPr sz="1200"/>
            </a:lvl7pPr>
            <a:lvl8pPr marL="4267503" indent="0">
              <a:buNone/>
              <a:defRPr sz="1200"/>
            </a:lvl8pPr>
            <a:lvl9pPr marL="487714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2"/>
            <a:ext cx="5486400" cy="7556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4"/>
            <a:ext cx="54864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644" indent="0">
              <a:buNone/>
              <a:defRPr sz="3733"/>
            </a:lvl2pPr>
            <a:lvl3pPr marL="1219286" indent="0">
              <a:buNone/>
              <a:defRPr sz="3201"/>
            </a:lvl3pPr>
            <a:lvl4pPr marL="1828930" indent="0">
              <a:buNone/>
              <a:defRPr sz="2667"/>
            </a:lvl4pPr>
            <a:lvl5pPr marL="2438573" indent="0">
              <a:buNone/>
              <a:defRPr sz="2667"/>
            </a:lvl5pPr>
            <a:lvl6pPr marL="3048217" indent="0">
              <a:buNone/>
              <a:defRPr sz="2667"/>
            </a:lvl6pPr>
            <a:lvl7pPr marL="3657859" indent="0">
              <a:buNone/>
              <a:defRPr sz="2667"/>
            </a:lvl7pPr>
            <a:lvl8pPr marL="4267503" indent="0">
              <a:buNone/>
              <a:defRPr sz="2667"/>
            </a:lvl8pPr>
            <a:lvl9pPr marL="4877146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644" indent="0">
              <a:buNone/>
              <a:defRPr sz="1600"/>
            </a:lvl2pPr>
            <a:lvl3pPr marL="1219286" indent="0">
              <a:buNone/>
              <a:defRPr sz="1333"/>
            </a:lvl3pPr>
            <a:lvl4pPr marL="1828930" indent="0">
              <a:buNone/>
              <a:defRPr sz="1200"/>
            </a:lvl4pPr>
            <a:lvl5pPr marL="2438573" indent="0">
              <a:buNone/>
              <a:defRPr sz="1200"/>
            </a:lvl5pPr>
            <a:lvl6pPr marL="3048217" indent="0">
              <a:buNone/>
              <a:defRPr sz="1200"/>
            </a:lvl6pPr>
            <a:lvl7pPr marL="3657859" indent="0">
              <a:buNone/>
              <a:defRPr sz="1200"/>
            </a:lvl7pPr>
            <a:lvl8pPr marL="4267503" indent="0">
              <a:buNone/>
              <a:defRPr sz="1200"/>
            </a:lvl8pPr>
            <a:lvl9pPr marL="4877146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5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8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41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1A3F-E561-4A51-A21A-11BC177989A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8475141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41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9FCA-E830-4020-BE8F-AEC9638792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8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33" indent="-457233" algn="l" defTabSz="121928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670" indent="-381027" algn="l" defTabSz="121928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4108" indent="-304822" algn="l" defTabSz="1219286" rtl="0" eaLnBrk="1" latinLnBrk="0" hangingPunct="1">
        <a:spcBef>
          <a:spcPct val="20000"/>
        </a:spcBef>
        <a:buFont typeface="Arial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3pPr>
      <a:lvl4pPr marL="2133751" indent="-304822" algn="l" defTabSz="121928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395" indent="-304822" algn="l" defTabSz="121928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3039" indent="-304822" algn="l" defTabSz="12192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681" indent="-304822" algn="l" defTabSz="12192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325" indent="-304822" algn="l" defTabSz="12192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968" indent="-304822" algn="l" defTabSz="121928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2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44" algn="l" defTabSz="12192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86" algn="l" defTabSz="12192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930" algn="l" defTabSz="12192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73" algn="l" defTabSz="12192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217" algn="l" defTabSz="12192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859" algn="l" defTabSz="12192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503" algn="l" defTabSz="12192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146" algn="l" defTabSz="121928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 r="32276"/>
          <a:stretch>
            <a:fillRect/>
          </a:stretch>
        </p:blipFill>
        <p:spPr bwMode="auto">
          <a:xfrm>
            <a:off x="-1524000" y="-1"/>
            <a:ext cx="12192000" cy="9144001"/>
          </a:xfrm>
          <a:prstGeom prst="rect">
            <a:avLst/>
          </a:prstGeom>
          <a:noFill/>
        </p:spPr>
      </p:pic>
      <p:pic>
        <p:nvPicPr>
          <p:cNvPr id="5" name="Picture 2" descr="Список новос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9766" y="1083613"/>
            <a:ext cx="3840426" cy="512056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5510" y="61821"/>
            <a:ext cx="8832981" cy="84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Научная библиотека СВФУ им. М.К.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Аммосова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Научный зал естественно-технической литературы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188640" y="6322642"/>
            <a:ext cx="11425269" cy="326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1" b="1" dirty="0">
                <a:solidFill>
                  <a:schemeClr val="tx2">
                    <a:lumMod val="50000"/>
                  </a:schemeClr>
                </a:solidFill>
              </a:rPr>
              <a:t>10 июля - 70 лет со дня рождения</a:t>
            </a:r>
          </a:p>
          <a:p>
            <a:pPr algn="ctr"/>
            <a:r>
              <a:rPr lang="ru-RU" sz="3201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733" b="1" dirty="0">
                <a:solidFill>
                  <a:schemeClr val="tx2">
                    <a:lumMod val="50000"/>
                  </a:schemeClr>
                </a:solidFill>
              </a:rPr>
              <a:t>Валерия Афанасьевича Прохорова</a:t>
            </a:r>
            <a:r>
              <a:rPr lang="ru-RU" sz="3201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ru-RU" sz="2667" b="1" dirty="0">
                <a:solidFill>
                  <a:schemeClr val="tx2">
                    <a:lumMod val="50000"/>
                  </a:schemeClr>
                </a:solidFill>
              </a:rPr>
              <a:t>доктора технических наук, профессора кафедры «Прикладная механика» Инженерно-технического института. Почетного работника высшего профессионального образования РФ.</a:t>
            </a:r>
          </a:p>
          <a:p>
            <a:pPr algn="just"/>
            <a:endParaRPr lang="ru-RU" sz="2667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6508"/>
            <a:ext cx="12192000" cy="9180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5723" y="-132521"/>
            <a:ext cx="5803507" cy="844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статьи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9659" y="827585"/>
            <a:ext cx="8928992" cy="509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67" b="1" dirty="0"/>
              <a:t>Прохоров В.А. Статья в сборнике трудов конференции: Принцип единства и многообразия в оптимизации высшего инженерного образования. </a:t>
            </a:r>
            <a:r>
              <a:rPr lang="ru-RU" sz="2667" dirty="0"/>
              <a:t>/ Инженерное образование как ответ на вызовы общества - формирование престижа профессии инженера у современных школьников. Сборник статей IX Всероссийской </a:t>
            </a:r>
            <a:r>
              <a:rPr lang="ru-RU" sz="2667" dirty="0" err="1"/>
              <a:t>очно</a:t>
            </a:r>
            <a:r>
              <a:rPr lang="ru-RU" sz="2667" dirty="0"/>
              <a:t> - заочной научно-практической конференции с международным участием в рамках Петербургского международного образовательного форума. Под ред. А.Г. Козловой [и др.].  Санкт-Петербург, 23 марта 2021г.  - 151-153с.</a:t>
            </a:r>
          </a:p>
        </p:txBody>
      </p:sp>
      <p:pic>
        <p:nvPicPr>
          <p:cNvPr id="8194" name="Picture 2" descr="Библиотека РГПУ им. Герцена - Дары, дарите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88640" y="954113"/>
            <a:ext cx="2496278" cy="367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95669" y="6012160"/>
            <a:ext cx="8832981" cy="301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67" b="1" dirty="0"/>
              <a:t>Prokhorov V.A.,</a:t>
            </a:r>
            <a:r>
              <a:rPr lang="ru-RU" sz="2667" b="1" dirty="0"/>
              <a:t> </a:t>
            </a:r>
            <a:r>
              <a:rPr lang="en-US" sz="2667" b="1" dirty="0" err="1"/>
              <a:t>Lukina</a:t>
            </a:r>
            <a:r>
              <a:rPr lang="en-US" sz="2667" b="1" dirty="0"/>
              <a:t> N.A.,</a:t>
            </a:r>
            <a:r>
              <a:rPr lang="ru-RU" sz="2667" b="1" dirty="0"/>
              <a:t> </a:t>
            </a:r>
            <a:r>
              <a:rPr lang="en-US" sz="2667" b="1" dirty="0" err="1"/>
              <a:t>Prokhorova</a:t>
            </a:r>
            <a:r>
              <a:rPr lang="en-US" sz="2667" b="1" dirty="0"/>
              <a:t> N.V.</a:t>
            </a:r>
            <a:r>
              <a:rPr lang="ru-RU" sz="2667" b="1" baseline="30000" dirty="0"/>
              <a:t> </a:t>
            </a:r>
            <a:r>
              <a:rPr lang="ru-RU" sz="2667" b="1" dirty="0"/>
              <a:t>Статья в сборнике трудов конференции: </a:t>
            </a:r>
            <a:r>
              <a:rPr lang="en-US" sz="2667" b="1" dirty="0"/>
              <a:t>socio-economic safety ensuring of the </a:t>
            </a:r>
            <a:r>
              <a:rPr lang="en-US" sz="2667" b="1" dirty="0" err="1"/>
              <a:t>Sakha</a:t>
            </a:r>
            <a:r>
              <a:rPr lang="en-US" sz="2667" b="1" dirty="0"/>
              <a:t> Republic (</a:t>
            </a:r>
            <a:r>
              <a:rPr lang="en-US" sz="2667" b="1" dirty="0" err="1"/>
              <a:t>Yakutia</a:t>
            </a:r>
            <a:r>
              <a:rPr lang="en-US" sz="2667" b="1" dirty="0"/>
              <a:t>)</a:t>
            </a:r>
            <a:r>
              <a:rPr lang="ru-RU" sz="2667" b="1" dirty="0"/>
              <a:t>.</a:t>
            </a:r>
            <a:r>
              <a:rPr lang="ru-RU" sz="2667" dirty="0"/>
              <a:t> /  </a:t>
            </a:r>
            <a:r>
              <a:rPr lang="en-US" sz="2667" dirty="0"/>
              <a:t>PROCEEDING OF THE INTERNATIONAL SCIENCE AND TECHNOLOGY CONFERENCE “FAREASTSON 2020”</a:t>
            </a:r>
            <a:r>
              <a:rPr lang="ru-RU" sz="2667" dirty="0"/>
              <a:t>. </a:t>
            </a:r>
            <a:r>
              <a:rPr lang="en-US" sz="2667" dirty="0"/>
              <a:t>Vladivostok, 06–09 </a:t>
            </a:r>
            <a:r>
              <a:rPr lang="en-US" sz="2667" dirty="0" err="1"/>
              <a:t>октября</a:t>
            </a:r>
            <a:r>
              <a:rPr lang="en-US" sz="2667" dirty="0"/>
              <a:t> 2020</a:t>
            </a:r>
            <a:r>
              <a:rPr lang="ru-RU" sz="2667" dirty="0"/>
              <a:t>г. – 505-514с.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88639" y="4956043"/>
            <a:ext cx="2536266" cy="389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979713" y="5916150"/>
            <a:ext cx="796888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6508"/>
            <a:ext cx="12192000" cy="9180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380660" y="59499"/>
            <a:ext cx="11952650" cy="1845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Москвичев В.В.</a:t>
            </a:r>
            <a:r>
              <a:rPr lang="ru-RU" sz="2800" b="1" baseline="30000" dirty="0"/>
              <a:t> </a:t>
            </a:r>
            <a:r>
              <a:rPr lang="ru-RU" sz="2800" b="1" dirty="0"/>
              <a:t>,Прохоров </a:t>
            </a:r>
            <a:r>
              <a:rPr lang="ru-RU" sz="2800" b="1" dirty="0" err="1"/>
              <a:t>В.А.,Иванова</a:t>
            </a:r>
            <a:r>
              <a:rPr lang="ru-RU" sz="2800" b="1" dirty="0"/>
              <a:t> У.С. Статья в журнале: </a:t>
            </a:r>
            <a:r>
              <a:rPr lang="ru-RU" sz="2800" b="1" dirty="0" err="1"/>
              <a:t>Техногенно</a:t>
            </a:r>
            <a:r>
              <a:rPr lang="ru-RU" sz="2800" b="1" dirty="0"/>
              <a:t> - экологические риски: Красноярский край, Республика Саха (Якутия). / Журнал «Экология и промышленность России». Том 24,№4,2020. – 53-59с.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1733" y="1848856"/>
            <a:ext cx="8160907" cy="272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 Рассмотрены методологические аспекты и представлены результаты оценки территориальных рисков </a:t>
            </a:r>
            <a:r>
              <a:rPr lang="ru-RU" sz="2400" dirty="0" err="1"/>
              <a:t>социально-природно-техногенных</a:t>
            </a:r>
            <a:r>
              <a:rPr lang="ru-RU" sz="2400" dirty="0"/>
              <a:t> (С-П-Т) систем. Выполнены расчеты индивидуального и материального рисков ЧС на территориях муниципальных образований Красноярского края и Республики Саха (Якутия). </a:t>
            </a:r>
          </a:p>
        </p:txBody>
      </p:sp>
      <p:pic>
        <p:nvPicPr>
          <p:cNvPr id="9221" name="Picture 5" descr="фильтр фоп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88639" y="1979712"/>
            <a:ext cx="3107012" cy="440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72001"/>
            <a:ext cx="3072342" cy="432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07904" y="4470566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Выделены основные </a:t>
            </a:r>
            <a:r>
              <a:rPr lang="ru-RU" sz="2400" dirty="0" err="1"/>
              <a:t>техно-опасные</a:t>
            </a:r>
            <a:r>
              <a:rPr lang="ru-RU" sz="2400" dirty="0"/>
              <a:t> объекты территорий и показаны возможные техногенные опасности с оценкой основных показателей загрязнения природной среды. В качестве примера приведены производства, связанные с добычей нефтепродуктов и полезных ископаемых, водохранилища и </a:t>
            </a:r>
            <a:r>
              <a:rPr lang="ru-RU" sz="2400" dirty="0" err="1"/>
              <a:t>хвостохранилища</a:t>
            </a:r>
            <a:r>
              <a:rPr lang="ru-RU" sz="2400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9925" y="8688071"/>
            <a:ext cx="6912768" cy="46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https://www.elibrary.ru/item.asp?id=42738459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6508"/>
            <a:ext cx="12192000" cy="9180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331978" y="59499"/>
            <a:ext cx="11856640" cy="134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67" b="1" dirty="0"/>
              <a:t>Прохоров В.А.  Научная статья: Проблемы системы непрерывного инженерного образования. /  Журнал «Непрерывное образование: </a:t>
            </a:r>
            <a:r>
              <a:rPr lang="en-US" sz="2667" b="1" dirty="0"/>
              <a:t>XXI </a:t>
            </a:r>
            <a:r>
              <a:rPr lang="ru-RU" sz="2667" b="1" dirty="0"/>
              <a:t>век». № 4(28), 2019 - 152-161.</a:t>
            </a:r>
          </a:p>
        </p:txBody>
      </p:sp>
      <p:pic>
        <p:nvPicPr>
          <p:cNvPr id="6146" name="Picture 2" descr="https://www.elibrary.ru/titles/38962/lll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80660" y="2843808"/>
            <a:ext cx="3467726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71734" y="1595669"/>
            <a:ext cx="8328587" cy="7069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67" dirty="0"/>
              <a:t>     В статье рассматривается проблема организации профессионального уровневого образования. Утверждается принципиальное положение о главенстве академического университетского образования над прикладным образованием. Показано, что значимой целью модернизации инженерного образования была ориентация на инновационное развитие. Проанализированы тенденции на рынке труда в мире, сделан вывод о том, что обеспечение занятости выпускников не является профильной функцией высшего образования, высокий уровень образованности общества является базой в создании высоких технологий и экономического роста, формирование человеческого ресурса должно становиться первичной функцией высшего образования. Уровневое профессиональное образование допускает создание многообразия образовательных программ, позволяет более полно реализовать новые требования к подготовке специалистов с позиций интересов личности, общества, экономики, и внедрение системы практико-ориентированного профессионального образования.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978" y="8700459"/>
            <a:ext cx="7560501" cy="42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4" dirty="0"/>
              <a:t>https://www.elibrary.ru/item.asp?id=42391015</a:t>
            </a:r>
            <a:endParaRPr lang="ru-RU" sz="2134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7496" y="1595670"/>
            <a:ext cx="8672963" cy="457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0"/>
            <a:ext cx="12192000" cy="9180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188640" y="91242"/>
            <a:ext cx="11425269" cy="146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33" b="1" dirty="0"/>
              <a:t>Прохоров В.А. Научная статья: Профессиональный стандарт и ФГОС </a:t>
            </a:r>
            <a:r>
              <a:rPr lang="ru-RU" sz="2933" b="1" dirty="0" err="1"/>
              <a:t>бакалавриата</a:t>
            </a:r>
            <a:r>
              <a:rPr lang="ru-RU" sz="2933" b="1" dirty="0"/>
              <a:t>./ Журнал «Высшее образование в России». Том 27, №1, 2018. – 31-36с.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3" y="1562372"/>
            <a:ext cx="8352928" cy="292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67" dirty="0"/>
              <a:t>     Предпринята попытка системного обоснования того, что построение образовательных программ </a:t>
            </a:r>
            <a:r>
              <a:rPr lang="ru-RU" sz="2267" dirty="0" err="1"/>
              <a:t>бакалавриата</a:t>
            </a:r>
            <a:r>
              <a:rPr lang="ru-RU" sz="2267" dirty="0"/>
              <a:t> на основе соответствия профессиональным стандартам не отвечает стратегической цели реформирования системы профессионального образования - подготовке кадров, способных создавать современные конкурентоспособные продукты и услуги, влияющие на инновационное развитие страны. </a:t>
            </a:r>
          </a:p>
        </p:txBody>
      </p:sp>
      <p:sp>
        <p:nvSpPr>
          <p:cNvPr id="28674" name="AutoShape 2" descr="Титульный лист"/>
          <p:cNvSpPr>
            <a:spLocks noChangeAspect="1" noChangeArrowheads="1"/>
          </p:cNvSpPr>
          <p:nvPr/>
        </p:nvSpPr>
        <p:spPr bwMode="auto">
          <a:xfrm>
            <a:off x="-1243175" y="-182033"/>
            <a:ext cx="395817" cy="395817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8676" name="AutoShape 4" descr="Титульный лист"/>
          <p:cNvSpPr>
            <a:spLocks noChangeAspect="1" noChangeArrowheads="1"/>
          </p:cNvSpPr>
          <p:nvPr/>
        </p:nvSpPr>
        <p:spPr bwMode="auto">
          <a:xfrm>
            <a:off x="-1243175" y="-182033"/>
            <a:ext cx="395817" cy="395817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84650" y="1595670"/>
            <a:ext cx="3156749" cy="439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0" y="4572001"/>
            <a:ext cx="3072340" cy="425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131841" y="4042774"/>
            <a:ext cx="7200800" cy="4702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67" dirty="0"/>
              <a:t>Недостатком сложившейся системы высшего образования является не отсутствие профессиональных компетенций в содержании образования, а недостаточность инновационных компетенций выпускников. Предлагается построение ФГОС </a:t>
            </a:r>
            <a:r>
              <a:rPr lang="ru-RU" sz="2267" dirty="0" err="1"/>
              <a:t>бакалавриата</a:t>
            </a:r>
            <a:r>
              <a:rPr lang="ru-RU" sz="2267" dirty="0"/>
              <a:t> на принципе профессиональной ориентации. В современных условиях профессиональное образование должно становиться непрерывным процессом, а высшее образование на уровне </a:t>
            </a:r>
            <a:r>
              <a:rPr lang="ru-RU" sz="2267" dirty="0" err="1"/>
              <a:t>бакалавриата</a:t>
            </a:r>
            <a:r>
              <a:rPr lang="ru-RU" sz="2267" dirty="0"/>
              <a:t> - профессионально ориентированным, универсальным, инвариантным от постоянно возникающих изменений в социальном мире.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6508"/>
            <a:ext cx="12192000" cy="9180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3" y="155510"/>
            <a:ext cx="8496266" cy="468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67" b="1" dirty="0"/>
              <a:t>Прохоров В.А.  статья в сборнике трудов конференции: Основные положения системы профессионального технического образования. /  Модернизация инженерного образования: Российские традиции и современные инновации. Сборник материалов международной научно-практической конференции. Северо-Восточный федеральный университет имени М.К. </a:t>
            </a:r>
            <a:r>
              <a:rPr lang="ru-RU" sz="2667" b="1" dirty="0" err="1"/>
              <a:t>Аммосова</a:t>
            </a:r>
            <a:r>
              <a:rPr lang="ru-RU" sz="2667" b="1" dirty="0"/>
              <a:t>. Якутск, 23 июня, 2017. – 53-60с.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88640" y="251521"/>
            <a:ext cx="2880320" cy="3997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www.elibrary.ru/titles/28291/2829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88640" y="4956043"/>
            <a:ext cx="2811742" cy="393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452557" y="4764022"/>
            <a:ext cx="10305144" cy="457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79713" y="4860032"/>
            <a:ext cx="8352928" cy="217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67" b="1" dirty="0"/>
              <a:t>Прохоров В.А., Прохоров Д.В.  Статья в журнале: Особенности анализа риска систем энергетики Севера. / Журнал «Надежность и безопасность энергетики». 4(27), 2014. – 6-9с.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3702" y="6876256"/>
            <a:ext cx="84489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Выполнен анализ показателей риска применительно для децентрализованной системы энергетики Севера. На основе анализа ущербов при авариях систем энергетики обоснован и выбран их состав, предложена методика определения риска системы энергетики Севера.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6508"/>
            <a:ext cx="12192000" cy="9180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284651" y="59499"/>
            <a:ext cx="11760630" cy="337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67" b="1" dirty="0"/>
              <a:t>Прохоров В.А.  Статья в сборнике трудов конференции:  О компетенции управления системой высшего образования. </a:t>
            </a:r>
          </a:p>
          <a:p>
            <a:pPr algn="just"/>
            <a:r>
              <a:rPr lang="ru-RU" sz="2667" b="1" dirty="0"/>
              <a:t>/Современные проблемы строительства и жизнеобеспечения: безопасность, качество, </a:t>
            </a:r>
            <a:r>
              <a:rPr lang="ru-RU" sz="2667" b="1" dirty="0" err="1"/>
              <a:t>энерго</a:t>
            </a:r>
            <a:r>
              <a:rPr lang="ru-RU" sz="2667" b="1" dirty="0"/>
              <a:t>- и ресурсосбережения.</a:t>
            </a:r>
            <a:br>
              <a:rPr lang="ru-RU" sz="2667" b="1" dirty="0"/>
            </a:br>
            <a:r>
              <a:rPr lang="ru-RU" sz="2667" b="1" dirty="0"/>
              <a:t>Сборник статей IV Всероссийской научно-практической конференции, посвященной 60-летию Инженерно-технического института СВФУ им. М.К. </a:t>
            </a:r>
            <a:r>
              <a:rPr lang="ru-RU" sz="2667" b="1" dirty="0" err="1"/>
              <a:t>Аммосова</a:t>
            </a:r>
            <a:r>
              <a:rPr lang="ru-RU" sz="2667" b="1" dirty="0"/>
              <a:t>. /под ред. А.Е. </a:t>
            </a:r>
            <a:r>
              <a:rPr lang="ru-RU" sz="2667" b="1" dirty="0" err="1"/>
              <a:t>Саввиной</a:t>
            </a:r>
            <a:r>
              <a:rPr lang="ru-RU" sz="2667" b="1" dirty="0"/>
              <a:t>. Якутск, 27-28 октября, 2016. – 29-33с.</a:t>
            </a:r>
          </a:p>
        </p:txBody>
      </p:sp>
      <p:pic>
        <p:nvPicPr>
          <p:cNvPr id="27650" name="Picture 2" descr="https://www.elibrary.ru/itemfiles/0/2/7/5/9/0/4/0/6/d537234c-8f37-4a37-ba4e-f6927acb96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91133" y="3899925"/>
            <a:ext cx="3258879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47798" y="4091949"/>
            <a:ext cx="7488832" cy="384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67" dirty="0"/>
              <a:t>       В статье рассматриваются проблемы внедрения уровневого инженерного образования. Показывается, что частные управляющие положения системы образования должны соответствовать основополагающему принципу преобразований, заключающейся в создании целостной непрерывной системы профессиональной подготовки кадров.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6022" y="8700459"/>
            <a:ext cx="7176459" cy="42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4" dirty="0"/>
              <a:t>https://www.elibrary.ru/item.asp?id=27590488</a:t>
            </a:r>
            <a:endParaRPr lang="ru-RU" sz="213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"/>
            <a:ext cx="12192000" cy="914400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51788" y="0"/>
            <a:ext cx="4116138" cy="761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67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Монографии</a:t>
            </a:r>
            <a:endParaRPr lang="ru-RU" sz="3733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https://lh3.googleusercontent.com/VYPgaPeO8h8q1t3Bce-EO0iVI9rd5bUnAnk5srC4QN0Foji95YTdFfHcQq0bv7kIpT5BbPDCL7VaobSyh6zv1v_CAx--BhpTbHYg65gHWLiQmVsD60FL3sXhJ6h28ok2QzsD3jqH-p8cHWvNmS-r-Gw2oHFOLYPmobAophPyEhIj7y1WaU9AFG6FMn2LgOi9zauy9FsILs5pkwrAECnynJLCVHPDRH3u3_Ng4TpkNrVRLOAGD053k3ngme7xhCzyoe8hufFUrA4zckW9LATx6hm01r2wFDhCMWQ1apak4nu5XrDSieKW9XjMq5sVn91nzCdiyZZ8ELvr2jJyhFydZwcDY2juahOiD22V6K5c5mFc-HbqASaoLCO0wBD1UPa3GUUZMNIs94FsmIZ5Km39N3h13PqgDOK9DEnkB9UWd4apYCdkGn8V9vfUPjv_W8OnPxM7XSw0iX5hbWf3IbPLIj4PBLTxH6UFmSZ9E69JA8eEJVadRzBz81d0E62NfVaKjEyaNhwo93mmIgzyrAi-wy0S2ngqPRTYDLlhZPnDnf7aQikH89AGZStzBxHvtOZt1EMx1Q_tf2MDd-TRUNPZJeobchNJR2h1AF8deExLAl00znPK7NU3XxfKvtxr3sd0sBkDj-aZOJ1S8n60jt0lpjx70HY9wJqFrE2CbAk57bXkc1RoZcVaaurKSJnmtzOZ3-4BzAyfPJcJBhwdsuOzoFY-uzOgERBiLNoPPt6rLCQ8yvGuqM72_nlTZKNe=w469-h625-no?authuser=0"/>
          <p:cNvPicPr>
            <a:picLocks noChangeAspect="1" noChangeArrowheads="1"/>
          </p:cNvPicPr>
          <p:nvPr/>
        </p:nvPicPr>
        <p:blipFill>
          <a:blip r:embed="rId4" cstate="print"/>
          <a:srcRect l="6852" t="1285"/>
          <a:stretch>
            <a:fillRect/>
          </a:stretch>
        </p:blipFill>
        <p:spPr bwMode="auto">
          <a:xfrm>
            <a:off x="-1188637" y="827584"/>
            <a:ext cx="2727882" cy="37680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791190"/>
            <a:ext cx="8736971" cy="159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Безопасность Республики Саха (Якутия): социальные, экологические и техногенные проблемы./ под ред. В.Ю. </a:t>
            </a:r>
            <a:r>
              <a:rPr lang="ru-RU" sz="2400" b="1" dirty="0" err="1"/>
              <a:t>Фридовского</a:t>
            </a:r>
            <a:r>
              <a:rPr lang="ru-RU" sz="2400" b="1" dirty="0"/>
              <a:t>, В.А. Прохорова. —  Новосибирск: Наука,2008. – 296с.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1" y="2363755"/>
            <a:ext cx="8880308" cy="234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  Рассмотрены вопросы социальной, ресурсной , экологической природно-техногенной и других аспектов безопасности территории и населения РС(Я). Приведены данные состояний безопасности в настоящее время и их анализ, теоретическое обобщение, прогнозирование и проблемы.</a:t>
            </a:r>
          </a:p>
        </p:txBody>
      </p:sp>
      <p:pic>
        <p:nvPicPr>
          <p:cNvPr id="8" name="Picture 4" descr="https://lh3.googleusercontent.com/di2xrwmWqBx5kT9z8d0EidM7uj1qSVvJs_Wvf97CcnLuiU5rKF8fIFCA0t49lb8qL46xghBhDl5tFqCxLmUZGcVW1LlY45YSfwZwNc7dtxFX99t9D8LuPL6vue1q1i5CydIV4p0rsGjDeVyZOVH6r_vZh4xXv4hHxn7XcWs6mHSYFlRBRfqiwckWe-GrW3SPrfPtB9xLkZDpcXEZ0os4OGSFiNHzL-x4zotEErlOHaS9p_WsTWbl5NF-bMXy-5LJMM2syikBXjr5F3xRVGYpvDUMxMsTK_97WbDSbLmOJ6VjuHcnxrQadn2L8pSrs3iUXsxOwaM3H3zTBG5YIjMeQMIwBUvuoz8vSYCRjS0R2xtABC3daW-az0XQuLMDlwGZ0mjy3z0-eg4Cx8ZQd_zfTLz3P8FYmXS75rQGpX626JbEg45kOCSKA7iGM2cKKeDVbtrPCUL9ZBop6R5nQNihOXmUnw5KbCowvMfqL_g6wSoHKu-r91ycMR7gZh6sbiiIkl-CMJzAv5xhZhk4aplR0JIh4UopHbrHxaiRj0Hiwgcwz3CrvPuKAvhE5KpHJZgeGunjLtpsE9RdUQpchQZRQU_o0CbEvBjRV3dkpZ-5c_1MKZdONRdg3MwNaizatUQckkXAMbFdIGehxzatBD-shDttwrT8xWKKwr0jR-G6GpkuEZFN3j-JXbMGM4XrxLmqHMC6WyiV7wgOLNBCPugbDARi7jV0TNbWUSWrNMW68mAcfX88cKEUwb93ObHX=w469-h625-no?authuser=0"/>
          <p:cNvPicPr>
            <a:picLocks noChangeAspect="1" noChangeArrowheads="1"/>
          </p:cNvPicPr>
          <p:nvPr/>
        </p:nvPicPr>
        <p:blipFill>
          <a:blip r:embed="rId5" cstate="print"/>
          <a:srcRect r="9213"/>
          <a:stretch>
            <a:fillRect/>
          </a:stretch>
        </p:blipFill>
        <p:spPr bwMode="auto">
          <a:xfrm>
            <a:off x="-1188640" y="5148067"/>
            <a:ext cx="2592288" cy="381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-548567" y="4860031"/>
            <a:ext cx="10305144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95669" y="4860033"/>
            <a:ext cx="8928992" cy="197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Кузьмин В. Р., Прохоров В.А.,  Борисов А.З. Усталостная прочность металлов и долговечность элементов конструкций при нерегулярном </a:t>
            </a:r>
            <a:r>
              <a:rPr lang="ru-RU" sz="2400" b="1" dirty="0" err="1"/>
              <a:t>нагружении</a:t>
            </a:r>
            <a:r>
              <a:rPr lang="ru-RU" sz="2400" b="1" dirty="0"/>
              <a:t> высокого уровня. научное издание. — М.: Машиностроение, 1998. – 256с.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8343" y="6772500"/>
            <a:ext cx="8976320" cy="222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67" dirty="0"/>
              <a:t>     В Монографии изложены  закономерности деформирования и разрушения образцов при нерегулярном малоцикловом </a:t>
            </a:r>
            <a:r>
              <a:rPr lang="ru-RU" sz="2267" dirty="0" err="1"/>
              <a:t>нагружении</a:t>
            </a:r>
            <a:r>
              <a:rPr lang="ru-RU" sz="2267" dirty="0"/>
              <a:t>. Сформулированы деформационные критерии оценки долговечности элементов конструкций по критерию образования усталостной трещины применительно к изученным условиям  </a:t>
            </a:r>
            <a:r>
              <a:rPr lang="ru-RU" sz="2267" dirty="0" err="1"/>
              <a:t>нагружения</a:t>
            </a:r>
            <a:r>
              <a:rPr lang="ru-RU" sz="2267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"/>
            <a:ext cx="12192000" cy="9144002"/>
          </a:xfrm>
          <a:prstGeom prst="rect">
            <a:avLst/>
          </a:prstGeom>
          <a:noFill/>
        </p:spPr>
      </p:pic>
      <p:pic>
        <p:nvPicPr>
          <p:cNvPr id="18434" name="Picture 2" descr="https://lh3.googleusercontent.com/MVUlqgGjdr4Zk0-mKm-zT3Jkwn4Fq8-HdzqEh-SXk2qb-dgs4Mol726tVs9mnMoHC1WjR2DE6mzj-lZL4W4gpdDrgKyWrwCn9qXtZywEW0uPKsjyeM5c6dnZdJKEKnj5JrB7RIYx053tPOZWSf72F8J_GLCCPcWpkdsr9Ln_nEoxVuQm3dp_OVtlGZteqdkncAA7C_omUaKrArLO7q83S6prCKQtGZammxWTjO1rLW5Bo7FaQdJQRCFDidmzncZiz3jIA0nP2hmDtMs9pZESQCaKIGvhjSo_-AGCluAklv8ghZ4Eq1A4Hjtc1rS-B9aebaKIid4xb_KbW2vdpA-z3A3qOBcX18EVF_xSJ9cuKqJj_rzlKGOLfQg28DcQols836k7yDEz19ezqmxXSdwXTgqAv6D_7cpdOmOSsHoF5nOUL8x-nLJWmJZF-RQx1-M4PsYrLvwhuUIlSDWQIfMQQpCD1Jcb5ZqmZ3INZU8Wh-AtVSqtct3ru7rwjo4XqhyC6VNR-8jrLGVZp6sykHPm40xpowbU93s5dOS6L_X9rJNQcN82EaijLLCCaTx2FHgbUmL8l1s3ZtfVRAT38v-7Ad_H7UXWSzEdo3FnR7gQhFz9B8KCZ_71PtAXAMtK21-aIlTamzcZpS2jirlRwPACRjE4yHVmZfB-OZ2ydxT3njAIEVYZ8ojPiTc_i9OWY28gaWVL1fCF3TdhJgP-WoaeyGxbl3Z5QOXTlsmh7aO_C-SKlEVKHCzFcsJgaRSP=w469-h625-no?authuser=0"/>
          <p:cNvPicPr>
            <a:picLocks noChangeAspect="1" noChangeArrowheads="1"/>
          </p:cNvPicPr>
          <p:nvPr/>
        </p:nvPicPr>
        <p:blipFill>
          <a:blip r:embed="rId4" cstate="print"/>
          <a:srcRect l="3426" t="11568" r="21203" b="2315"/>
          <a:stretch>
            <a:fillRect/>
          </a:stretch>
        </p:blipFill>
        <p:spPr bwMode="auto">
          <a:xfrm>
            <a:off x="-1254168" y="289346"/>
            <a:ext cx="2849840" cy="389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7691" y="155509"/>
            <a:ext cx="8758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Прохоров В. А., Оценка параметров безопасности эксплуатации нефтехранилищ в условиях Севера. — Москва: ООО «</a:t>
            </a:r>
            <a:r>
              <a:rPr lang="ru-RU" sz="2400" b="1" dirty="0" err="1"/>
              <a:t>Недра-Бизнесцентр</a:t>
            </a:r>
            <a:r>
              <a:rPr lang="ru-RU" sz="2400" b="1" dirty="0"/>
              <a:t>», 1999. – 142с.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738" y="2011716"/>
            <a:ext cx="187696" cy="469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83704" y="1383513"/>
            <a:ext cx="8662297" cy="309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   Изложены новые научные концепции оценки безопасности эксплуатации нефтехранилищ в условиях Севера. На основе системного анализа отказов нефтехранилищ выполнена классификация их эксплуатационного состояния. Получены модели состояния сооружений на основе теории нечетких множеств. Предложена методика оперативного нормирования технического состояния нефтехранилищ. </a:t>
            </a:r>
          </a:p>
        </p:txBody>
      </p:sp>
      <p:pic>
        <p:nvPicPr>
          <p:cNvPr id="9" name="Picture 6" descr="https://lh3.googleusercontent.com/cQvQ_a3BXjn5wYw_Yoo6FjGThh1E7PHDT24JIcN_1wTtjbVWGHBTezr1415HvWRMW8rrMwmeG_Bfn_vaGh0NrGuk2Wn2z7rBAQTTFPH6-dGVPBRGaJ0J3dIB4YO7MDHJrSQMAZN4Pvmn4kkZXV6KNYFahKOR1AxmFQd63qfijga10FNuNF0UH11h0FZQHOYyLIYbUlDKrUku_C7WTOxaISF17KNluT78P_TeDnWus2cLRuv4mhOEFS4aBQ2JcTaC4WQzc4eM_JtGyOnbz1wSSGHAFKAnqTW1HGK-i4S8kSFAKrtSS3Toua8GglGo_Zas8g84XmbHqBnM-HZhXcsJJbu0Hr6ZLnbVjvhQ3QhIMU7eJQC1muwiDYldMvqnz5GfKQGoensC6vnPrRfv_Kzz9rIkcZElvaxSuLkBfKcsFwRlFzRIFQkBZfAlexXJcUxvoBRquQ-k4Kr-xcNi_V0OrMa549q6RQPQo5eZgnPDizbcYbGYb2jzek7bF7oQbFA4nK-WUfl0x0dZt2aWYxJ68_vL-P2jGSbpqGvgnyZNMjNFmWDxtamg3Bwd4p0T_2OBcRNQX6Qp23fUBfVzJyzE8rHyNNw0st7CBG8nEBfJJMfzfPIm5qES-FBWIE47NDVGqBgFvIt1u4v1hSMCp26CjcPu_hVUeztCqFZbDTP9YFgCkk5rWD5RiTv8Esq5NoJuB7IBq3VSmpkB71b2mnd1Ly6ArM0mpFuB_bJ5kZRC7j8y9CvIDIwcSUR-huQF=w834-h625-no?authuser=0"/>
          <p:cNvPicPr>
            <a:picLocks noChangeAspect="1" noChangeArrowheads="1"/>
          </p:cNvPicPr>
          <p:nvPr/>
        </p:nvPicPr>
        <p:blipFill>
          <a:blip r:embed="rId5" cstate="print"/>
          <a:srcRect r="-47" b="9965"/>
          <a:stretch>
            <a:fillRect/>
          </a:stretch>
        </p:blipFill>
        <p:spPr bwMode="auto">
          <a:xfrm rot="16200000">
            <a:off x="-1813527" y="5484926"/>
            <a:ext cx="4034095" cy="278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-516564" y="4572000"/>
            <a:ext cx="10305144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87691" y="6074873"/>
            <a:ext cx="8640960" cy="288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67" dirty="0"/>
              <a:t>      Изложены общие вопросы безопасности нефтехранилища для хранения нефтепродуктов. Рассмотрено состояние безопасности резервуарного парка в условиях Крайнего Севера и представлены виды возможных аварийных ситуаций. Показаны методики расчета ущерба резервуаров при возможных аварийных ситуациях. Приведен пример составления декларации для нефтебазы. Книга представляет интерес для научных и технических работников.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39009" y="4781054"/>
            <a:ext cx="8785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Прохоров В. А. и др. Декларирование безопасности нефтехранилищ в Республике Саха (Якутия): монография. —  Я.: изд-во ЯГУ, 2005. – 177с.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"/>
            <a:ext cx="12192000" cy="9144002"/>
          </a:xfrm>
          <a:prstGeom prst="rect">
            <a:avLst/>
          </a:prstGeom>
          <a:noFill/>
        </p:spPr>
      </p:pic>
      <p:pic>
        <p:nvPicPr>
          <p:cNvPr id="17410" name="Picture 2" descr="https://lh3.googleusercontent.com/tZ7-bWiJ79G7aZKneuA5JCvU2VSxtwRHynO9_RwLOWgQPuZYN9Az8zowQMvZR6GLZS-LTUl5cf5JUwHX9TbKZOQsa7mSvuIB6lOqXO10E62RdUMY1Dw3QwzOhaIKvuuO_F2HZORVyOtVhgYAyut-l73l02aGgu5bhO8AH3s6imUV2nhIUZckPblkcF-JWkj36gF1EQy7b5f-2FORWkH8nmDg8Xb6mkX78vB2V_DoExmNEB_YunQUAugyDOe1pwSVzkpnY6CL64tKldKa_GuuKa7b7rIRgGaNsB-kIHgAtTi94elFv48D7MBrfWcQR7VyHsTsfGqqlSyv-tU5Bl9SUpG6p_fBQ5_NNqLNzIQs-YJV3oqUk8jqg0LR8bWFJ5bZjntAU4KoNAZFe5l7iqiUQtVZp97z2zcKrSUQ-VzlFGwXDa7ohXE0MXwuakOhdFDpZnhjHpaaYQnmfsaP9dDGpMKj4AWB7ba5BkfMpCkJivriOXF1v2i0rW7Y3sHe71CKGLq0BnbpLthqsJRuw6pzMncWYckLOXNC2PQxpEorLpCEC85SpVUvMeWlcs6GVcKZluYW0PLbRUFpemdNxlWpZKZJfXnir0fw4J6qy2bQGul5QiKj7ZKMsWPBFgWlfHFUZP85Cil9WGG7H-WWVb-PAjZpzH2lqSXJpx0nt4eGM-W8dZGHGlb5gmxzUTYSeXDiXZrRpV4lVtkmNnfStOUSSFBEwLt6cd3L0ZlYKYnpPo8U7YJ_UpqELHt53cYA=w834-h625-no?authuser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769658" y="5643461"/>
            <a:ext cx="3926049" cy="276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https://lh3.googleusercontent.com/zyHljMzG5iSCEBiprZR8Wl-jIqDx-NmWKyLUGtCUnzoDgUVQBnm1WrvmeMNDnug5yCTuILfqVU0bdAMKUjZi5wu0JzpaG-dchd5_OAjH44fOWUaay6DCuexFrUoGUqJNzNdx_cRDIKqHwFwRm-tgybj0YJBuuk4LXs7ogXDF9lKGx5r16VMJPXBWGh6VCSDhHh-Ry3tboohoD3J-JdmeM4V7pkfl8ghgytsZL1RsNzSvdzO47BYq3IITmEKRn-U1PXZj6aLFPlSNKCbb2QT-3vuV4EHe2r_8wcyCbzCgxHxm0PcgzEXY18g2nMw3HKjayrsyYCHt2zjSajhZ8aOPWEveZk9B02X9u6RBtsXJlppa1K1T_zz6Hq0ZdMTjTsLR6NtMzNJxRRGyNcN_xttuTUjRSRWsy0E2jlix1YoPoPaAGtm0yeR3VTmODUnI_a5RLXk7U5RbRWPPeDOUX6Yt0Qi74Ke2sL0-rloWrJnMLdt-T5UI4KdxVFL1XnBXGZFQN9Z_x0vkBSPKqbslyKKx6Kzef0VIxyywZ24gEHJFPchOU_lcG-Pj9GmVZUaJv4sY5MlrlK_s9xBiyDCVDCqUdHEFEKctICpo2VzT0SUTXN4i02DW3RQtTX0Vz6s48OaWBm_Yj_WImUn8GwpfLHLZSOHr0hc81LsfFr2ZGn2zEuV7FIhgQb_LjVxfeyEluSwXdh14S23SIl0Ykj9K5VZO7UA2ZSVfBV2fY4sFvPDDsg2vMODcWQ7_4oRNqLKi=w834-h625-no?authuser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690940" y="1329886"/>
            <a:ext cx="3744419" cy="273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87692" y="913527"/>
            <a:ext cx="8540377" cy="176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67" b="1" dirty="0"/>
              <a:t>Кононов В. Н., В.А. Прохоров и др. Сопротивление материалов. примеры решения задач: учебное пособие. – Москва: Вузовская книга,2013. – 396с.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3702" y="2683530"/>
            <a:ext cx="8544949" cy="159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  Учебное пособие на основе многолетнего опыта преподавания курса сопротивления материалов студентам технических вузов. После каждом  темы приводятся подробные решения типовых задач.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8359" y="4956043"/>
            <a:ext cx="8534282" cy="197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Зырянов И. А., Прохоров В.А. и др. Надежность резервуаров и газопроводов в условиях Крайнего Севера. статистическая механика и теория надежности: учебное пособие. —  Я.: Изд-во ЯГУ, 2004. – 102с.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1" y="6780245"/>
            <a:ext cx="8640960" cy="234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   Рассмотрены общие вопросы надежности резервуаров  для хранения нефтепродуктов и магистральных газопроводов.  Рассмотрены методы оценки их надежности с применением расчетного аппарата механики разрушения с учетом влияния низких температур эксплуатации.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3" y="-36510"/>
            <a:ext cx="6145542" cy="844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пособия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-452557" y="4860033"/>
            <a:ext cx="10305144" cy="457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"/>
            <a:ext cx="12192000" cy="91440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3" y="59499"/>
            <a:ext cx="8566285" cy="204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"/>
              </a:spcBef>
              <a:spcAft>
                <a:spcPts val="7"/>
              </a:spcAft>
            </a:pPr>
            <a:r>
              <a:rPr lang="ru-RU" sz="2533" b="1" dirty="0"/>
              <a:t>Кононов В. Н., Прохоров В.А. Прочность элементов конструкций при низких температурах Ч. 2. Механические характеристики конструкционных </a:t>
            </a:r>
            <a:r>
              <a:rPr lang="ru-RU" sz="2533" b="1" dirty="0" err="1"/>
              <a:t>материалов:уч.пос</a:t>
            </a:r>
            <a:r>
              <a:rPr lang="ru-RU" sz="2533" b="1" dirty="0"/>
              <a:t>. — Якутск: Изд-во ЯГУ, 1995.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3" y="2171733"/>
            <a:ext cx="8444366" cy="197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   В учебном пособии  изложены основы механических свойств материалов при  низких температурах. Является продолжением(2 часть) учебного пособия «Прочность элементов конструкций при низких температурах. Часть 1. Механизмы деформирования и разрушения.»</a:t>
            </a:r>
          </a:p>
        </p:txBody>
      </p:sp>
      <p:pic>
        <p:nvPicPr>
          <p:cNvPr id="7" name="Picture 4" descr="https://lh3.googleusercontent.com/BFwRG-MrD3MJEmY8PO4zybpNQsUUDtRgEIIpqUz6nK0k8KuR8QKj34XOpdpL5f1LjQ2ZbeIWzQiK356X2eSpYFpHM_beIU4Xl7Y1VlzLo3b3rvYnpVuwC7Ack32d8DOZzkry_vjaDRk-qDcBI-j_UHPsBOzvhOElvsnWwdFDr6EwwvJQflrIGrIxDAeS3o9nI7eZmEl_3i6VKNt4bTAzqv-EmbSqt-iZxoSp0mTLhJAnGCR-NXIT9c-pdifmJTb5ikMwwqEKm_ZImtB7s5wLXZZzuQJUgun5jOrU7LTTjH89TB-kDh4rE05MVMu3vOxV9PbD81XTmyBVamZu0Nxjzlofm-XzmTwpdVc1de0Qw766fCgO6aH1oxG--yBbyBlQF3Wv0vl4ILyHS0kkQNP2y8kbNVM_5LLH3wDXNMlqS2rlkQyclf-2e_iBiChDsTAB6jtHTYixm1TZtxMn29GRnPOk1UQrCgq3iL1aLQ3HHi-t-QK2SjiFKPrg5M7hAqKywkDBE8e0q567LRUtDekgSnwF-Y3V4H3kfO7-fZ5YhS-2Cjlp3qkLiThviFO5XABHc5-FJ0C4Nz3XBjKytEK714DgoEFhENoHJgY6z-4ggbkd7OT0ZhQGn2q6B-RvyikfFskI8b3wV2-bHWtS7hlNiCEAZ00XQCm6WKXryDZVWPe-bXwLlwDLZ1jIHIuySJxareK3h9UkV7cOf2YKv3Wi4P6fTuQBCu6kACPyiV7WxCLyD5WB3qFteYw08U47=w469-h625-no?authuser=0"/>
          <p:cNvPicPr>
            <a:picLocks noChangeAspect="1" noChangeArrowheads="1"/>
          </p:cNvPicPr>
          <p:nvPr/>
        </p:nvPicPr>
        <p:blipFill>
          <a:blip r:embed="rId4" cstate="print"/>
          <a:srcRect l="648" r="3426"/>
          <a:stretch>
            <a:fillRect/>
          </a:stretch>
        </p:blipFill>
        <p:spPr bwMode="auto">
          <a:xfrm rot="10800000">
            <a:off x="-1188634" y="251520"/>
            <a:ext cx="2951982" cy="3954182"/>
          </a:xfrm>
          <a:prstGeom prst="rect">
            <a:avLst/>
          </a:prstGeom>
          <a:noFill/>
        </p:spPr>
      </p:pic>
      <p:pic>
        <p:nvPicPr>
          <p:cNvPr id="8" name="Picture 2" descr="https://lh3.googleusercontent.com/kAWnphQAN8XrHrGfB5IqIzXats4MQ4k1sruscO25fz6c6Q0hEM5rbfpJTOapY8T-sRvNnXL2k80d42S6lKqW0i7fFSQeXAIVkHsQXMgHxBrAFVOZ5ug7VfNdXo2iLB6uxFvmOjJQde9GKQuuj43YvbigBwXCHGffHJKoKvIVlfpLaiD20llwfWHuN85SY29KHCgTu13_o8rFkc57KF1D5oAM-Kp2NBkbjyvP6DJS2eoIzY9BACAoQJ-nr-uYSParQAop7MbfRmqW8eKGxgs-E5l7P2CKm5LxnBN5ZpSbNKHWNjpTPaQ4jUeBFEthQbX9cqUf9sTKgtsJ-C48MThBNIP3UbMe4G0kfo_HUvbW8GCqvrcpQAr8GsntZwVcvvV3558b2l-hGHnuX20ADYujsM0CrkweGcZ0zxDRwUnzLXqkeogszram5WMCyD-s5h_yG-XAwe9ZMYA1J3iLcwsoV7dufyu3cy34f_e1oRHRq3DC6BEMjRJlhXQZFSRUMcqFJM3gXLqq41KTMa18xTifwf6nrmxHyqzOH-CTVThnV3kjn4MTNKiE7noPsvqbfGcRx5LKd9e3_vv3vtyyxlLBLuUy8RRiItk94GiGFNHJAH0KVPmjyap2_rQtWnoK01KkALxjZRIX6GJddPefxd1up3rjzCcbvYW2L4A3hB0_r44-NGNzRDkOTIO8TptI-IELlAGYaPbfvwRMKXcMIgk6hWob-K5-Aq6mZZlsoH2LdijeLRBGc8bxpTgje6lb=w469-h625-no?authuser=0"/>
          <p:cNvPicPr>
            <a:picLocks noChangeAspect="1" noChangeArrowheads="1"/>
          </p:cNvPicPr>
          <p:nvPr/>
        </p:nvPicPr>
        <p:blipFill>
          <a:blip r:embed="rId5" cstate="print"/>
          <a:srcRect l="7273" t="7500" r="7273" b="2457"/>
          <a:stretch>
            <a:fillRect/>
          </a:stretch>
        </p:blipFill>
        <p:spPr bwMode="auto">
          <a:xfrm>
            <a:off x="-1188637" y="5007165"/>
            <a:ext cx="2880320" cy="38853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83701" y="4668011"/>
            <a:ext cx="8640961" cy="217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67" b="1" dirty="0"/>
              <a:t>Борисов А. З., Кононов В. Н., </a:t>
            </a:r>
            <a:r>
              <a:rPr lang="ru-RU" sz="2667" b="1" dirty="0" err="1"/>
              <a:t>Новопашин</a:t>
            </a:r>
            <a:r>
              <a:rPr lang="ru-RU" sz="2667" b="1" dirty="0"/>
              <a:t> М.Д.,  Прохоров В.А. Прочность элементов конструкций при низких температурах Ч. 1. Механизмы деформирования и разрушения. — Я: изд-во ЯГУ, 1993. – 48с.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3" y="6780246"/>
            <a:ext cx="8854401" cy="234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  Учебное пособие предназначено для студентов,  изучающих курсы «Сопротивление материалов» и «Особенности работы металлов при низких температурах». Задача пособия  - изложить </a:t>
            </a:r>
            <a:r>
              <a:rPr lang="ru-RU" sz="2400" dirty="0" err="1"/>
              <a:t>микромеханизмы</a:t>
            </a:r>
            <a:r>
              <a:rPr lang="ru-RU" sz="2400" dirty="0"/>
              <a:t> деформирования и разрушения металлов при нормальных и низких температурах.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452557" y="4663442"/>
            <a:ext cx="10305144" cy="457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"/>
            <a:ext cx="12192000" cy="9144002"/>
          </a:xfrm>
          <a:prstGeom prst="rect">
            <a:avLst/>
          </a:prstGeom>
          <a:noFill/>
        </p:spPr>
      </p:pic>
      <p:pic>
        <p:nvPicPr>
          <p:cNvPr id="21510" name="Picture 6" descr="https://lh3.googleusercontent.com/D6kOOuy92hzhSv9JkH9p3eHG7N8u3V0AzfrmPutSA82XvIA5S7xwS0d8cp6Jdfwyslc4pgAkVXjrE3pph7RZwaieRHxHAZey6waP4UGalGo_Qd_DMYT6R7oyF5sVwjO41s0PgQSEPyErY_L0oKD9EtkLn4rrT5m2RaybMrLyuh2eBPY1Rz7gRnJyoyiJ4GfXBgCbikPwidA485z5_zeki4vhG-2-8Ggm7hUcysZ9NJ9-4QeTR1ytInhjwgJNwXNXNjxfjGtVdADeHbWr2xqDpl0bWB_Btaul0s53TvbxPqVS6h0nxACkVhhwT_mpgjaHbGqTmUe-oQRo48gUr_c5KF-YcjetAbpSYC3Iyl4868fPYa-hh8WZWoMZcQtnaZ5WLK_UN-sBwtTclKR69NFuCeA5NpUzHd6745PlkOO7HMIxrTwWBEoh4sgCc4KaN9w_U5rgx7WYpeQ2sd34GPke4E_pd7ahxq2opA_MC_y1ns_ON3JffADXFq7yHayzeInehCInlGa0ET-xiprnfiJAaQWMMLvI61K4u4OWbrhrUnQYPZ4M612zETT9mw-zCfwM94JQnsEBcFBk5PEdp924U7doeS9v2GcvJKQI9LLGsYoIwz17lnRd-a9kZPS0pVk8V1K5azFOTxD-j-ngfdPcNwYBuH0NRmmbNPoFksQmKaR12NDbT05ldM1sLjkcB4GtBV5GjXcH7ACRGslwAqQfmupXhsYlSgy8Tfh90OlW0I1d7Pw7xxxg6VlbEplP=w469-h625-no?authuser=0"/>
          <p:cNvPicPr>
            <a:picLocks noChangeAspect="1" noChangeArrowheads="1"/>
          </p:cNvPicPr>
          <p:nvPr/>
        </p:nvPicPr>
        <p:blipFill>
          <a:blip r:embed="rId4" cstate="print"/>
          <a:srcRect l="4444" t="3288" r="4444" b="1667"/>
          <a:stretch>
            <a:fillRect/>
          </a:stretch>
        </p:blipFill>
        <p:spPr bwMode="auto">
          <a:xfrm rot="10800000">
            <a:off x="-1188638" y="347530"/>
            <a:ext cx="2821257" cy="384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83702" y="145443"/>
            <a:ext cx="8662297" cy="167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33" b="1" dirty="0"/>
              <a:t>Прохоров В. А., Кононов В.Н. и др.  Прочность стальных тонкостенных сооружений при низких температурах: учебное пособие. </a:t>
            </a:r>
          </a:p>
          <a:p>
            <a:pPr algn="just"/>
            <a:r>
              <a:rPr lang="ru-RU" sz="2533" b="1" dirty="0"/>
              <a:t>—  Я.: Изд-во  Якутского ун-та, 1998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3704" y="1930155"/>
            <a:ext cx="8540462" cy="234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В учебном пособии освещены особенности расчета прочности и оценки разрушения тонкостенных стальных сооружений в условиях низких температур. Дан анализ данных натурных обследований, приведены методы расчета на прочность и </a:t>
            </a:r>
            <a:r>
              <a:rPr lang="ru-RU" sz="2400" dirty="0" err="1"/>
              <a:t>хладостойкость</a:t>
            </a:r>
            <a:r>
              <a:rPr lang="ru-RU" sz="2400" dirty="0"/>
              <a:t> при низких температурах.</a:t>
            </a:r>
          </a:p>
        </p:txBody>
      </p:sp>
      <p:pic>
        <p:nvPicPr>
          <p:cNvPr id="9" name="Picture 6" descr="https://lh3.googleusercontent.com/DyWTMbeCCtMuQMlu8k04rpPHQoJuzxfxFSBMx-sUINQXzp8BmK_pR2Q3RalEVQEdlOBBl4zIjWpWJa7VPbx5fofHL_gtfX633zKu4WQUfCZYmxyfMOZzGWcH77J1wHiqERK9SJgxtKz0wl6Z2tdmu4IjWyKKoewqKjsN1Hek4weDBxvDN_21Rol8tvoAXYpRwyo9C43AxS0EBORc9lHDbgMc352jspTFqDDzg_kaI7tqqGihT3a0b0dIuEd8nwrbcLvBocjgS6YaOrYDXfixi0-TivrmYwtXqI3UmFiG6Q30weNBuPxzKWlu-0RgHvpDTToo2vlRIE2tJOt2unMlWlEoHDeZfJ2uFrDKeBwUJlRPV5rCarx6MHb76_Yze7WwTKtFYc2c1AiEUPpk8X9yYo753NFjoSEF6ITg21Bc2sEeWn_8QvO84V23cC4Le8NXzzN6MQZdAHwam58FhlGMYlFkFuXGO4MQOzobWxk8pY8oGFTX8GxFcS2NeVbVepra0Ub9_sjmZkvQhMANo2hTuv_b8foAsZ0g44WJI9YKpc2K9wU-otZDfuwG6uH2CqjxLoeC120O0GkMMPKmqTp0d51yEh93rYrKd35gSU9l_IJLFkiKQ0AnV6qFfsMI-JIdGsmxQSnvgEdW4gDBzMfbx9Dk2cNW414UEO-ENHYiH_w4HgWLf4Kze03D4PVFK-F6Sht_QYXJC1RjAq_Rx105762abmf4i1jJFUjLIIin4HYpSxuytoAPnuX0WRZP=w834-h625-no?authuser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692331" y="5576170"/>
            <a:ext cx="3812115" cy="27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-452557" y="4663442"/>
            <a:ext cx="10305144" cy="457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87691" y="4668011"/>
            <a:ext cx="8640960" cy="167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33" b="1" dirty="0"/>
              <a:t>Кононов В. Н., Прохоров В.А. и др. Вопросы и ответы по курсу "Сопротивление материалов". методическое пособие. — Якутск: ИД СВФУ, 2013. – 58с.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83702" y="6204181"/>
            <a:ext cx="8448938" cy="272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В пособии включены вопросы и краткие ответы к ним по всем разделам курса "Сопротивление материалов" в пределах, предусмотренных учебным планом по направлению "Строительство". Предназначено для студентов, изучающих курс сопротивления материалов, как дополнительный материал для усвоения основных понятий и формул курса.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6508"/>
            <a:ext cx="12192000" cy="9180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99660" y="-132523"/>
            <a:ext cx="7295429" cy="761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67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пособия</a:t>
            </a:r>
            <a:r>
              <a:rPr lang="ru-RU" sz="4267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7" name="Picture 4" descr="https://lh3.googleusercontent.com/-AmBw00G2QkTYuqu3zTjbUrS78A2AeOG8qmkjA6JICnEJq4o8gl-gppJxSN6U_cXZUnL6vm3qt4ZvxQk7ork9neWhXtRVk620fhFkHZjOKburm2aZGYI0hWexzZ2LycN7obbTbZR4RV8Lldr3xrwiSGZYDVF2Ghr04vgcGwOaVBeg4Cn2aTkY8XPa4_X3C0oGA6ON_gmwzQ4EnPfK8zCcJLK99cHnO9to-TwaMQjQJq4JTAjbopaZTTxfi-2PeGU0fVm3b4x3iXl_9p_LZzlgkDzNqCcYLaubWBxbouknDywJ5GwBS6EDhKVujxIDwzc_OffUVHaqzhx1f6QgnmRml2lf0GiV2zrpJJyYyYn9FmcQZLMnlimFWL2j9xEa3cZA5m6wa2Oz7YEt0OSwuHpV96oXhSoG1vSfLsGJEOaLfMrhwWo4ADUxMK8Y_-vqKQEEKQphXvol0nqvF-Ak7IaJyjjF_Js2-bYOcqQJ11MCMGhAdi1QsMgeKyKCTNRYW2uD9-X1eYDvZh8IRuBLfnNOGBr4HA0RzNVfgHHIQqoUNxt8VxUPB8AO12fVskx2H84TltGKwzBWE5hC_iG-D4eO0c2GOXCOt7U0Y5dC4x0xjWQ9Cf93KMx-Cky1-Ca61VOGbWFe4TXPWymW1wPI7EzkCns9p8pGbxpZeMPArFqtvD2A2TW1PctVz_XreDzTyBZ82vQnzglSGw9RJcG4-pN7gSelhITNozSB0xDoyfhk5Oe9lnVXIOF-DH9Dv4X=w834-h625-no?authuser=0"/>
          <p:cNvPicPr>
            <a:picLocks noChangeAspect="1" noChangeArrowheads="1"/>
          </p:cNvPicPr>
          <p:nvPr/>
        </p:nvPicPr>
        <p:blipFill>
          <a:blip r:embed="rId4" cstate="print"/>
          <a:srcRect t="5172" b="3448"/>
          <a:stretch>
            <a:fillRect/>
          </a:stretch>
        </p:blipFill>
        <p:spPr bwMode="auto">
          <a:xfrm rot="5400000">
            <a:off x="-1737597" y="5751239"/>
            <a:ext cx="3786213" cy="268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lh3.googleusercontent.com/1I2_kLlJpQny8ocVGnlpKHDFXf_bD5ipcQLup7woxcbT8aqowhF1JvB2UgHfO2Z4b3uU80NouFKPR7lhR791L8IOZ-9gFdx4gXNmD12KjQIWmSRieGROxdFAV7NDPhYurkVEDMFejCrMvSA5e7hC6V2bMSgJv_SUK50BQZN-A17vnLcTcpLrnWgL_uKlRI_ilwKv9mYRIZlzmlhHLBkHgcX5j-mSNW_MjgmhH8dFH47B-xGh8RQo03Ftr88-abLgWhw2fR2nTL5XaNNbBTrtmajqKupv_yO3nsx3AP_eyabhf1PH-Z_P_7aT16dYtm8DI8ZjdjlyEohLHt3EpTcjxUOpPt_HfV5TJdi1L5v70wOL9OSGLPk6T0KcdV8APC3Lce2B0ZdNNR8kF-J5TvEp7Ya51IQzqAHLTE3TgJy2yyvKfNDimOEdgGTUUBj0g_SwhDuQ_8AMiXO7xB87H3TAOAbLr5wg8RHH1Ogbd7awRKUphnxtsNM2yboN6OG3JqME4eLZusRN7Zw7sIgGPauS_Xb8MEov5gm3mXgfgNcDEhVX7Hz84Z5t42r-_OoMls-tCrJLjjQF1HhksE3LvmK8M2vZ7VpdjlIgTWKvUhYknUqUXxfEhrfiZtAnyb55mE4Jhi663J9MJj667yv7VD2LJ_tedMnMQm_k8guSqOmCeaQZgOx55r26lAXmZ9YXsGqa4EFO5WmgqL3C-qAJ1_MBMj_EhPXqh4LhEYoBeUPydP13mkAmc_-JO_aRBFp_=w469-h625-no?authuser=0"/>
          <p:cNvPicPr>
            <a:picLocks noChangeAspect="1" noChangeArrowheads="1"/>
          </p:cNvPicPr>
          <p:nvPr/>
        </p:nvPicPr>
        <p:blipFill>
          <a:blip r:embed="rId5" cstate="print"/>
          <a:srcRect l="6852" t="2570" r="6721" b="2315"/>
          <a:stretch>
            <a:fillRect/>
          </a:stretch>
        </p:blipFill>
        <p:spPr bwMode="auto">
          <a:xfrm>
            <a:off x="-1188637" y="725175"/>
            <a:ext cx="2688298" cy="394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-452557" y="4951472"/>
            <a:ext cx="10305144" cy="457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87691" y="731574"/>
            <a:ext cx="8640960" cy="12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33" b="1" dirty="0"/>
              <a:t>Задания для расчетно-проектировочных работ по курсу "Сопротивление материалов". / Сост. В.А. Прохоров и др.— Якутск: Изд-во ЯГУ, 2002.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5671" y="1883702"/>
            <a:ext cx="8977676" cy="309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  В процессе изучения курса «Сопротивление материалов» студенты 2 курса, обучающиеся по направлениям «Строительство», АДА и ТДО, самостоятельно выполняют восемь расчетно-проектированных работ(РПР). Пособие состоит из условий задач с вариантами, методических указаний по выполнению, оформлению и защите РПР, данных по механическим свойствам конструкционных материалов.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7691" y="6012161"/>
            <a:ext cx="8640960" cy="2178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67" b="1" dirty="0"/>
              <a:t>Методические указания по выполнению лабораторных работ по курсу "Сопротивление материалов"./ Сост. Прохоров В.А. и др. — Якутск: Изд-во ЯГУ, 2002.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6508"/>
            <a:ext cx="12192000" cy="91805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5776" y="-36509"/>
            <a:ext cx="5163415" cy="844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Авторефераты</a:t>
            </a:r>
          </a:p>
        </p:txBody>
      </p:sp>
      <p:pic>
        <p:nvPicPr>
          <p:cNvPr id="4" name="Picture 2" descr="https://lh3.googleusercontent.com/flR9Y0rJT6RgB1ranb_iYf1b9ugdyB69it33tU0_cQmcwEOupOcH2CySP-5MJ_Fb_q6MHGpuBR4D_KobqyY-aYOSuyQEhxmfSm_F-TCEznd3uJ5MR6KY9e9i_X4Sf7iWw-qa9GMI640ZP6tic204miw8CwCKogYCLjRHExI0aiKUrOBTxbuub0KMEhNhGIKXt7sqx07uYWKCFV5oTra2CPYMMQOQERpCoDmP81GNIBDLsgmkYAEvRAfW7w2lpDnVlanKpSHhoxGjQaTmmFmRzByiDSh2dx4LFEJCC-W6pg6H4NLMCfRGZITipIi4_XAUtCDEj-VDsh4w5KsOi05Wn4KGfyr7bnWmz8pmgXxqi9WhdwXjSe7fgk8518-_cpcI9WXuBKFoFDY-tEbxuHA79FvXfY55cHaXT5PMCzDGIpygjfidrOelyFZR3AOrNxFyommSIqFbT87wovaktNck4_wyQK59WPPpakXOSsy2ugNAlx3KiUoTTNFk38HZe2pooUqOGCE-LRwTfQFzAynWDPTZkurFYW_QEttOdIM4xHb0du6gOrvUs5WPwGyZYZx_sKwr0req_PMB1-Mv9Rps3mok3-ypZFnTCzggy1CppNmVU-jUpujXc74S2RXBA7ddym2tlnaJVRVxr46SJDGATPpgxhcQpjDFY4jzq71ADmKVqVjYssa2G0uRO_k7AaeQqdRu6Os9VszYCo7DNPdoCRlYtVw28LGxeTG6TPjP2RIDY3wUyLIHAY-SrD69=w469-h625-no?authuser=0"/>
          <p:cNvPicPr>
            <a:picLocks noChangeAspect="1" noChangeArrowheads="1"/>
          </p:cNvPicPr>
          <p:nvPr/>
        </p:nvPicPr>
        <p:blipFill>
          <a:blip r:embed="rId4" cstate="print"/>
          <a:srcRect t="2571" r="9213"/>
          <a:stretch>
            <a:fillRect/>
          </a:stretch>
        </p:blipFill>
        <p:spPr bwMode="auto">
          <a:xfrm>
            <a:off x="-1188638" y="498249"/>
            <a:ext cx="2784309" cy="398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lh3.googleusercontent.com/WwqynwnA-NfrCmIJVbdJ6ZDBakiVUqb7iWYG9oYEesUfJBFbNSoeqUprtE0e5cTgP3ZtmH0Cpp5txeVTiebU6FGAp3W8ZytVV6SnyPMKEmtlON8OgTqxRRALC_Kn1rMcHhB7uu661gRiujO9e_eBdqUGL2St7OsBu_RuoKTN9NAO9JwkU8dLrn0zPX-28sOKc--eaJP7FOZpJ7r-BOHxmrPxxCAYiBlpjXO-PmvE-L_W3fU0fr4g2NJebmA5syC8lBypDe34IQoHzQfVKV2bMEgpaZjCZ_oLTnmUkrnUSvZ8fNIclLuTkwLCVtX4ScvtGXTeXOK3azeyjCgaeKplJwHS1M7Ur8G-GJBHaOtnk6ipmtENXcq0M_CYqKCVEG1SkYjqZDLO2o1AZoULSO_DyE3ezNQYoj9OjlqHzWperH5CC_kHTdMh1TfM2YoXpy-nikihbHFX20zfXypgSxATM8Fy7A2pQ6JLKJjtfALKxdfiQaMK3DOyosUX_Q0mHbsW5UIrQ-gjT8ErHjyxYAKWKKnBFeGvejJGnj6rTFZZb_KhOqdwc9-w0E_buT63w5mKDycgV3qZa_fjUYM8FhrRoH8o6xyNNDvwf-yf7sv9WCvO1MoOaGqLA6eEJoeobteGIfxTbStKBZ5KOqDRDwI16-Nw9GaIiNpXUGRiCTOBtLt6A8vGrmPOnGQXuxhJ8ZHjAl_y5iTeZ8Ees5EnMn0K_QCBgwmMS0ATtsKXbhDGMalnkzTTFakpj0kmeqws=w834-h625-no?authuser=0"/>
          <p:cNvPicPr>
            <a:picLocks noChangeAspect="1" noChangeArrowheads="1"/>
          </p:cNvPicPr>
          <p:nvPr/>
        </p:nvPicPr>
        <p:blipFill>
          <a:blip r:embed="rId5" cstate="print"/>
          <a:srcRect l="6465" t="7583" r="5786" b="8870"/>
          <a:stretch>
            <a:fillRect/>
          </a:stretch>
        </p:blipFill>
        <p:spPr bwMode="auto">
          <a:xfrm rot="16200000">
            <a:off x="-1794893" y="5501919"/>
            <a:ext cx="3955669" cy="282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714" y="1115616"/>
            <a:ext cx="8256918" cy="330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33" b="1" dirty="0"/>
              <a:t>Прохоров В. А. Кинетика неоднородных полей деформации при нерегулярном малоцикловом </a:t>
            </a:r>
            <a:r>
              <a:rPr lang="ru-RU" sz="2933" b="1" dirty="0" err="1"/>
              <a:t>нагружении</a:t>
            </a:r>
            <a:r>
              <a:rPr lang="ru-RU" sz="2933" b="1" dirty="0"/>
              <a:t>. автореферат диссертации на соискание ученой степени кандидата технических наук. 01.02.06. —Якутск,  1984. -25с.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5724" y="5052055"/>
            <a:ext cx="8160908" cy="3762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33" b="1" dirty="0"/>
              <a:t>Прохоров В.А. Оценка параметров риска эксплуатации резервуаров для хранения нефтепродуктов в условиях Севера. Автореферат диссертации на соискание д-ра </a:t>
            </a:r>
            <a:r>
              <a:rPr lang="ru-RU" sz="2933" b="1" dirty="0" err="1"/>
              <a:t>техн.наук</a:t>
            </a:r>
            <a:r>
              <a:rPr lang="ru-RU" sz="2933" b="1" dirty="0"/>
              <a:t>: 01.02.06-динамика,прочность машин, приборов и аппаратуры. — Красноярск,1999. – 38с.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452557" y="4663442"/>
            <a:ext cx="10305144" cy="457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зображения Фон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6508"/>
            <a:ext cx="12192000" cy="9180512"/>
          </a:xfrm>
          <a:prstGeom prst="rect">
            <a:avLst/>
          </a:prstGeom>
          <a:noFill/>
        </p:spPr>
      </p:pic>
      <p:pic>
        <p:nvPicPr>
          <p:cNvPr id="26626" name="Picture 2" descr="https://lh3.googleusercontent.com/NustX249NMRN15VlvB9GsY4t8VHhtGhRBrn6Ug3ekG5NjiBQ7Ll70r3c-ggA41X21CkfuDj95kilczeN1RlZ3k9mrwbHB4FXErgufjBdfsorm0R1ygZttmhP2bJwqKwA_tYwLtFNwjhA7aL5bLQIhObVUxgNk5dymJB---vHqwG5XJHcFeu13QG7qns_DWnhnP68sK7DsM98FF5Faev6Eh4-1QkCDo_QPvf6b3u2Mjoav1aDyyWhko1NMKViXIIp8PDjxpOB8-PY--juiQpKmHNfPjCtQe2cvM42f1BqmcVke8i40dZV0iSsPOE2cNtZpA2OXPT_F6NPUqZ0Vxr3NstsxMCNCAFTn8D7oRJuBQaP81FhaSuiwyXGoa6MJD_RJ2MMDl_K7CT-Fulx72hNJRWBYa71MxWdotmakXOzxqdU0PFB181Ze8yWh1hhJKpZehBRKz2AsBVk958L9fiiJZI7KSiBPBJa96ITH7F72CI2eTY_INKdt0YxJLKRALkkKJTeFyBvyC6kk2q0W63sWOQLJxTldYS54jzCQ3GfKOvYIlxnCO5bOR5s_0qxBTL9d8Rtrk9l4QjdCuX1C8piy0Zok8tNK-_4630GKKocNuEKZy-5kdCRauFbkmmY1YliPAEniCSNbR3X9DMObuGXTVKQkmYHEk1Ah1ku4PjvDGl08SBP27QHv7csh5P8cvBS9hfEqiKpKcCcuw7UxbA_3xXu5EU1zxxjgT3daUPK1XXudrRHqp-dJRI2Oyfm=w469-h625-no?authuser=0"/>
          <p:cNvPicPr>
            <a:picLocks noChangeAspect="1" noChangeArrowheads="1"/>
          </p:cNvPicPr>
          <p:nvPr/>
        </p:nvPicPr>
        <p:blipFill>
          <a:blip r:embed="rId4" cstate="print"/>
          <a:srcRect t="22176" r="1947"/>
          <a:stretch>
            <a:fillRect/>
          </a:stretch>
        </p:blipFill>
        <p:spPr bwMode="auto">
          <a:xfrm>
            <a:off x="-996618" y="3192975"/>
            <a:ext cx="3936437" cy="41633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524000" y="1049803"/>
            <a:ext cx="11903968" cy="159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1" b="1" dirty="0"/>
              <a:t>    </a:t>
            </a:r>
            <a:r>
              <a:rPr lang="ru-RU" sz="3201" b="1" dirty="0" err="1"/>
              <a:t>Силистээх</a:t>
            </a:r>
            <a:r>
              <a:rPr lang="ru-RU" sz="3201" b="1" dirty="0"/>
              <a:t> </a:t>
            </a:r>
            <a:r>
              <a:rPr lang="ru-RU" sz="3201" b="1" dirty="0" err="1"/>
              <a:t>мас</a:t>
            </a:r>
            <a:r>
              <a:rPr lang="ru-RU" sz="3201" b="1" dirty="0"/>
              <a:t> </a:t>
            </a:r>
            <a:r>
              <a:rPr lang="ru-RU" sz="3201" b="1" dirty="0" err="1"/>
              <a:t>охтубат</a:t>
            </a:r>
            <a:r>
              <a:rPr lang="ru-RU" sz="3201" b="1" dirty="0"/>
              <a:t>: </a:t>
            </a:r>
            <a:r>
              <a:rPr lang="ru-RU" sz="3201" b="1" dirty="0" err="1"/>
              <a:t>ахтыылар</a:t>
            </a:r>
            <a:r>
              <a:rPr lang="ru-RU" sz="3201" b="1" dirty="0"/>
              <a:t>./ </a:t>
            </a:r>
            <a:r>
              <a:rPr lang="ru-RU" sz="3201" b="1" dirty="0" err="1"/>
              <a:t>Хомуйан</a:t>
            </a:r>
            <a:r>
              <a:rPr lang="ru-RU" sz="3201" b="1" dirty="0"/>
              <a:t> </a:t>
            </a:r>
            <a:r>
              <a:rPr lang="ru-RU" sz="3201" b="1" dirty="0" err="1"/>
              <a:t>оҥордулар  </a:t>
            </a:r>
            <a:r>
              <a:rPr lang="ru-RU" sz="3201" b="1" dirty="0"/>
              <a:t>В.А. Прохоров, В.И.Прохорова </a:t>
            </a:r>
            <a:r>
              <a:rPr lang="ru-RU" sz="3201" b="1" dirty="0" err="1"/>
              <a:t>уо.д.а</a:t>
            </a:r>
            <a:r>
              <a:rPr lang="ru-RU" sz="3201" b="1" dirty="0"/>
              <a:t>.</a:t>
            </a:r>
          </a:p>
          <a:p>
            <a:pPr algn="ctr"/>
            <a:r>
              <a:rPr lang="ru-RU" sz="3201" b="1" dirty="0"/>
              <a:t> – Дьокуускай:Алаас,2020. – 104с.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766" y="-48127"/>
            <a:ext cx="4718770" cy="761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67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Воспоминания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5830" y="4221249"/>
            <a:ext cx="7296810" cy="217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67" dirty="0"/>
              <a:t>   </a:t>
            </a:r>
            <a:r>
              <a:rPr lang="ru-RU" sz="2667" dirty="0" err="1"/>
              <a:t>Бу</a:t>
            </a:r>
            <a:r>
              <a:rPr lang="ru-RU" sz="2667" dirty="0"/>
              <a:t> </a:t>
            </a:r>
            <a:r>
              <a:rPr lang="ru-RU" sz="2667" dirty="0" err="1"/>
              <a:t>дьоҕус</a:t>
            </a:r>
            <a:r>
              <a:rPr lang="sah-RU" sz="2667" dirty="0"/>
              <a:t> кинигэҕэ үлэ, тыыл бэтэрээнэ, күн күбэй ийэ, тапталлаах эбээ, хос эбээ Христина Егоровна Аммосова туһунан оҕолорун, сиэннэрин истиҥ, ис сүрэхтэн суруллубут ахтыылара киирдилэр.</a:t>
            </a:r>
            <a:endParaRPr lang="ru-RU" sz="266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1607</Words>
  <Application>Microsoft Office PowerPoint</Application>
  <PresentationFormat>Произвольный</PresentationFormat>
  <Paragraphs>74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Ньургун</dc:creator>
  <cp:lastModifiedBy>Пользователь</cp:lastModifiedBy>
  <cp:revision>22</cp:revision>
  <dcterms:created xsi:type="dcterms:W3CDTF">2022-07-10T01:39:29Z</dcterms:created>
  <dcterms:modified xsi:type="dcterms:W3CDTF">2022-07-22T02:09:36Z</dcterms:modified>
</cp:coreProperties>
</file>